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</p:sldMasterIdLst>
  <p:notesMasterIdLst>
    <p:notesMasterId r:id="rId45"/>
  </p:notesMasterIdLst>
  <p:handoutMasterIdLst>
    <p:handoutMasterId r:id="rId46"/>
  </p:handoutMasterIdLst>
  <p:sldIdLst>
    <p:sldId id="256" r:id="rId3"/>
    <p:sldId id="1387" r:id="rId4"/>
    <p:sldId id="1388" r:id="rId5"/>
    <p:sldId id="1416" r:id="rId6"/>
    <p:sldId id="1390" r:id="rId7"/>
    <p:sldId id="372" r:id="rId8"/>
    <p:sldId id="1417" r:id="rId9"/>
    <p:sldId id="1366" r:id="rId10"/>
    <p:sldId id="1393" r:id="rId11"/>
    <p:sldId id="1369" r:id="rId12"/>
    <p:sldId id="1375" r:id="rId13"/>
    <p:sldId id="1370" r:id="rId14"/>
    <p:sldId id="1371" r:id="rId15"/>
    <p:sldId id="1373" r:id="rId16"/>
    <p:sldId id="1372" r:id="rId17"/>
    <p:sldId id="1368" r:id="rId18"/>
    <p:sldId id="1374" r:id="rId19"/>
    <p:sldId id="1394" r:id="rId20"/>
    <p:sldId id="1395" r:id="rId21"/>
    <p:sldId id="1382" r:id="rId22"/>
    <p:sldId id="1383" r:id="rId23"/>
    <p:sldId id="1418" r:id="rId24"/>
    <p:sldId id="1396" r:id="rId25"/>
    <p:sldId id="1398" r:id="rId26"/>
    <p:sldId id="1353" r:id="rId27"/>
    <p:sldId id="1360" r:id="rId28"/>
    <p:sldId id="1399" r:id="rId29"/>
    <p:sldId id="1400" r:id="rId30"/>
    <p:sldId id="1402" r:id="rId31"/>
    <p:sldId id="1401" r:id="rId32"/>
    <p:sldId id="1403" r:id="rId33"/>
    <p:sldId id="1404" r:id="rId34"/>
    <p:sldId id="1405" r:id="rId35"/>
    <p:sldId id="1351" r:id="rId36"/>
    <p:sldId id="1406" r:id="rId37"/>
    <p:sldId id="1407" r:id="rId38"/>
    <p:sldId id="1419" r:id="rId39"/>
    <p:sldId id="1414" r:id="rId40"/>
    <p:sldId id="1381" r:id="rId41"/>
    <p:sldId id="1411" r:id="rId42"/>
    <p:sldId id="1412" r:id="rId43"/>
    <p:sldId id="1415" r:id="rId44"/>
  </p:sldIdLst>
  <p:sldSz cx="9144000" cy="6858000" type="screen4x3"/>
  <p:notesSz cx="7099300" cy="10234613"/>
  <p:defaultTextStyle>
    <a:defPPr>
      <a:defRPr lang="it-IT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45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10080"/>
    <a:srgbClr val="5FC5BA"/>
    <a:srgbClr val="8A1002"/>
    <a:srgbClr val="134979"/>
    <a:srgbClr val="003257"/>
    <a:srgbClr val="0030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 autoAdjust="0"/>
    <p:restoredTop sz="71212" autoAdjust="0"/>
  </p:normalViewPr>
  <p:slideViewPr>
    <p:cSldViewPr snapToGrid="0" snapToObjects="1">
      <p:cViewPr varScale="1">
        <p:scale>
          <a:sx n="83" d="100"/>
          <a:sy n="83" d="100"/>
        </p:scale>
        <p:origin x="1280" y="200"/>
      </p:cViewPr>
      <p:guideLst>
        <p:guide orient="horz" pos="2137"/>
        <p:guide pos="453"/>
      </p:guideLst>
    </p:cSldViewPr>
  </p:slideViewPr>
  <p:notesTextViewPr>
    <p:cViewPr>
      <p:scale>
        <a:sx n="135" d="100"/>
        <a:sy n="13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404A5113-8D0F-40ED-820B-A356E4D63438}" type="datetime1">
              <a:rPr lang="it-IT"/>
              <a:pPr>
                <a:defRPr/>
              </a:pPr>
              <a:t>11/09/23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/>
            </a:lvl1pPr>
          </a:lstStyle>
          <a:p>
            <a:pPr>
              <a:defRPr/>
            </a:pPr>
            <a:fld id="{728FCCB0-294C-41E2-8E80-055F0B5C8C0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254605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E5213161-0B33-435E-83C4-983793CA2F14}" type="datetime1">
              <a:rPr lang="it-IT"/>
              <a:pPr>
                <a:defRPr/>
              </a:pPr>
              <a:t>11/09/23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/>
            </a:lvl1pPr>
          </a:lstStyle>
          <a:p>
            <a:pPr>
              <a:defRPr/>
            </a:pPr>
            <a:fld id="{7D53A820-E97A-4A8A-AF79-1F6E2ABFA1A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06970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53A820-E97A-4A8A-AF79-1F6E2ABFA1A7}" type="slidenum">
              <a:rPr lang="it-IT" altLang="it-IT" smtClean="0"/>
              <a:pPr>
                <a:defRPr/>
              </a:pPr>
              <a:t>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61691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encurage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3A820-E97A-4A8A-AF79-1F6E2ABFA1A7}" type="slidenum">
              <a:rPr lang="it-IT" altLang="it-IT" smtClean="0"/>
              <a:pPr>
                <a:defRPr/>
              </a:pPr>
              <a:t>12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5054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3A820-E97A-4A8A-AF79-1F6E2ABFA1A7}" type="slidenum">
              <a:rPr lang="it-IT" altLang="it-IT" smtClean="0"/>
              <a:pPr>
                <a:defRPr/>
              </a:pPr>
              <a:t>13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26166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It a really demanding proposal. I want to be clear. You will have to work hard during the terms…however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3A820-E97A-4A8A-AF79-1F6E2ABFA1A7}" type="slidenum">
              <a:rPr lang="it-IT" altLang="it-IT" smtClean="0"/>
              <a:pPr>
                <a:defRPr/>
              </a:pPr>
              <a:t>15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38529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…our slogan is…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3A820-E97A-4A8A-AF79-1F6E2ABFA1A7}" type="slidenum">
              <a:rPr lang="it-IT" altLang="it-IT" smtClean="0"/>
              <a:pPr>
                <a:defRPr/>
              </a:pPr>
              <a:t>16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196461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final exam is all downhill.</a:t>
            </a:r>
          </a:p>
          <a:p>
            <a:r>
              <a:rPr lang="en-GB" dirty="0"/>
              <a:t>If you have done your works during the term the final exam is just a formality. In could cases, you </a:t>
            </a:r>
            <a:r>
              <a:rPr lang="en-GB" dirty="0" err="1"/>
              <a:t>mighth</a:t>
            </a:r>
            <a:r>
              <a:rPr lang="en-GB" dirty="0"/>
              <a:t> register the mark obtained from the </a:t>
            </a:r>
            <a:r>
              <a:rPr lang="en-GB"/>
              <a:t>ongoing evaluation.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3A820-E97A-4A8A-AF79-1F6E2ABFA1A7}" type="slidenum">
              <a:rPr lang="it-IT" altLang="it-IT" smtClean="0"/>
              <a:pPr>
                <a:defRPr/>
              </a:pPr>
              <a:t>17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153969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3A820-E97A-4A8A-AF79-1F6E2ABFA1A7}" type="slidenum">
              <a:rPr lang="it-IT" altLang="it-IT" smtClean="0"/>
              <a:pPr>
                <a:defRPr/>
              </a:pPr>
              <a:t>18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030951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3A820-E97A-4A8A-AF79-1F6E2ABFA1A7}" type="slidenum">
              <a:rPr lang="it-IT" altLang="it-IT" smtClean="0"/>
              <a:pPr>
                <a:defRPr/>
              </a:pPr>
              <a:t>19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18550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lot of time to spend on holiday….</a:t>
            </a:r>
          </a:p>
          <a:p>
            <a:r>
              <a:rPr lang="en-US" noProof="0" dirty="0"/>
              <a:t>Well </a:t>
            </a:r>
            <a:r>
              <a:rPr lang="en-US" noProof="0" dirty="0" err="1"/>
              <a:t>deversed</a:t>
            </a:r>
            <a:r>
              <a:rPr lang="en-US" noProof="0" dirty="0"/>
              <a:t> rest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3A820-E97A-4A8A-AF79-1F6E2ABFA1A7}" type="slidenum">
              <a:rPr lang="it-IT" altLang="it-IT" smtClean="0"/>
              <a:pPr>
                <a:defRPr/>
              </a:pPr>
              <a:t>20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112714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…or arguably on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3A820-E97A-4A8A-AF79-1F6E2ABFA1A7}" type="slidenum">
              <a:rPr lang="it-IT" altLang="it-IT" smtClean="0"/>
              <a:pPr>
                <a:defRPr/>
              </a:pPr>
              <a:t>21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082731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3A820-E97A-4A8A-AF79-1F6E2ABFA1A7}" type="slidenum">
              <a:rPr lang="it-IT" altLang="it-IT" smtClean="0"/>
              <a:pPr>
                <a:defRPr/>
              </a:pPr>
              <a:t>23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52434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business administration degree that aims to be…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3A820-E97A-4A8A-AF79-1F6E2ABFA1A7}" type="slidenum">
              <a:rPr lang="it-IT" altLang="it-IT" smtClean="0"/>
              <a:pPr>
                <a:defRPr/>
              </a:pPr>
              <a:t>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698906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3A820-E97A-4A8A-AF79-1F6E2ABFA1A7}" type="slidenum">
              <a:rPr lang="it-IT" altLang="it-IT" smtClean="0"/>
              <a:pPr>
                <a:defRPr/>
              </a:pPr>
              <a:t>26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17143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3A820-E97A-4A8A-AF79-1F6E2ABFA1A7}" type="slidenum">
              <a:rPr lang="it-IT" altLang="it-IT" smtClean="0"/>
              <a:pPr>
                <a:defRPr/>
              </a:pPr>
              <a:t>27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66741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3A820-E97A-4A8A-AF79-1F6E2ABFA1A7}" type="slidenum">
              <a:rPr lang="it-IT" altLang="it-IT" smtClean="0"/>
              <a:pPr>
                <a:defRPr/>
              </a:pPr>
              <a:t>28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5963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3A820-E97A-4A8A-AF79-1F6E2ABFA1A7}" type="slidenum">
              <a:rPr lang="it-IT" altLang="it-IT" smtClean="0"/>
              <a:pPr>
                <a:defRPr/>
              </a:pPr>
              <a:t>29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650714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3A820-E97A-4A8A-AF79-1F6E2ABFA1A7}" type="slidenum">
              <a:rPr lang="it-IT" altLang="it-IT" smtClean="0"/>
              <a:pPr>
                <a:defRPr/>
              </a:pPr>
              <a:t>30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450396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3A820-E97A-4A8A-AF79-1F6E2ABFA1A7}" type="slidenum">
              <a:rPr lang="it-IT" altLang="it-IT" smtClean="0"/>
              <a:pPr>
                <a:defRPr/>
              </a:pPr>
              <a:t>31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839734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3A820-E97A-4A8A-AF79-1F6E2ABFA1A7}" type="slidenum">
              <a:rPr lang="it-IT" altLang="it-IT" smtClean="0"/>
              <a:pPr>
                <a:defRPr/>
              </a:pPr>
              <a:t>33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647586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3470B2-DC1D-4377-BCFE-957C17632F0A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1633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3A820-E97A-4A8A-AF79-1F6E2ABFA1A7}" type="slidenum">
              <a:rPr lang="it-IT" altLang="it-IT" smtClean="0"/>
              <a:pPr>
                <a:defRPr/>
              </a:pPr>
              <a:t>36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679477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3A820-E97A-4A8A-AF79-1F6E2ABFA1A7}" type="slidenum">
              <a:rPr lang="it-IT" altLang="it-IT" smtClean="0"/>
              <a:pPr>
                <a:defRPr/>
              </a:pPr>
              <a:t>38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46033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…that aims to be innovative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3A820-E97A-4A8A-AF79-1F6E2ABFA1A7}" type="slidenum">
              <a:rPr lang="it-IT" altLang="it-IT" smtClean="0"/>
              <a:pPr>
                <a:defRPr/>
              </a:pPr>
              <a:t>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03252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3A820-E97A-4A8A-AF79-1F6E2ABFA1A7}" type="slidenum">
              <a:rPr lang="it-IT" altLang="it-IT" smtClean="0"/>
              <a:pPr>
                <a:defRPr/>
              </a:pPr>
              <a:t>39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624988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0" i="0" dirty="0" err="1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Stationery</a:t>
            </a:r>
            <a:r>
              <a:rPr lang="it-IT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it-IT" b="0" i="0" dirty="0" err="1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required</a:t>
            </a:r>
            <a:r>
              <a:rPr lang="it-IT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 for the </a:t>
            </a:r>
            <a:r>
              <a:rPr lang="it-IT" b="0" i="0" dirty="0" err="1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course</a:t>
            </a:r>
            <a:r>
              <a:rPr lang="it-IT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?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3A820-E97A-4A8A-AF79-1F6E2ABFA1A7}" type="slidenum">
              <a:rPr lang="it-IT" altLang="it-IT" smtClean="0"/>
              <a:pPr>
                <a:defRPr/>
              </a:pPr>
              <a:t>41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05181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the subjects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3A820-E97A-4A8A-AF79-1F6E2ABFA1A7}" type="slidenum">
              <a:rPr lang="it-IT" altLang="it-IT" smtClean="0"/>
              <a:pPr>
                <a:defRPr/>
              </a:pPr>
              <a:t>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64129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But also in the teaching proposal…</a:t>
            </a:r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3A820-E97A-4A8A-AF79-1F6E2ABFA1A7}" type="slidenum">
              <a:rPr lang="it-IT" altLang="it-IT" smtClean="0"/>
              <a:pPr>
                <a:defRPr/>
              </a:pPr>
              <a:t>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14273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You have to take your part….What we want from you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3A820-E97A-4A8A-AF79-1F6E2ABFA1A7}" type="slidenum">
              <a:rPr lang="it-IT" altLang="it-IT" smtClean="0"/>
              <a:pPr>
                <a:defRPr/>
              </a:pPr>
              <a:t>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09547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You are expected to start classes from the beginning.</a:t>
            </a:r>
          </a:p>
          <a:p>
            <a:r>
              <a:rPr lang="en-GB" dirty="0"/>
              <a:t>If you start later on, you will have a gap that is difficult to fill.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3A820-E97A-4A8A-AF79-1F6E2ABFA1A7}" type="slidenum">
              <a:rPr lang="it-IT" altLang="it-IT" smtClean="0"/>
              <a:pPr>
                <a:defRPr/>
              </a:pPr>
              <a:t>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31751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Learning starts during classes. You are expected to have a proactive approach, to actively take part in classes.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3A820-E97A-4A8A-AF79-1F6E2ABFA1A7}" type="slidenum">
              <a:rPr lang="it-IT" altLang="it-IT" smtClean="0"/>
              <a:pPr>
                <a:defRPr/>
              </a:pPr>
              <a:t>10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87716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3A820-E97A-4A8A-AF79-1F6E2ABFA1A7}" type="slidenum">
              <a:rPr lang="it-IT" altLang="it-IT" smtClean="0"/>
              <a:pPr>
                <a:defRPr/>
              </a:pPr>
              <a:t>11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77260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9175F-0A20-4FA7-BC78-E297EF7C52A0}" type="datetime1">
              <a:rPr lang="it-IT" smtClean="0"/>
              <a:t>11/09/23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D32E8-61DB-4FEF-ACA1-7A40A473AAC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0811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0E84F-246B-46D0-8492-ED2D78CF6904}" type="datetime1">
              <a:rPr lang="it-IT" smtClean="0"/>
              <a:t>11/09/23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931FA-B6AE-45E9-A544-B764C8CB7B2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0819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1B0EA-023C-44E1-BA57-BA074C8439F4}" type="datetime1">
              <a:rPr lang="it-IT" smtClean="0"/>
              <a:t>11/09/23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63F36-9A2C-41D6-B4D0-61CD69151A2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9057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9175F-0A20-4FA7-BC78-E297EF7C52A0}" type="datetime1">
              <a:rPr lang="it-IT" smtClean="0"/>
              <a:t>11/09/23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D32E8-61DB-4FEF-ACA1-7A40A473AAC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82468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B2E1D-DF8A-4762-864D-EDB244DA5EF4}" type="datetime1">
              <a:rPr lang="it-IT" smtClean="0"/>
              <a:t>11/09/23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50B96-BE30-4EC1-8529-3D7E1DE456F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62866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FBF48-9B3F-4CE6-BA44-43488869DCCC}" type="datetime1">
              <a:rPr lang="it-IT" smtClean="0"/>
              <a:t>11/09/23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1B8F8-A5E5-4D10-8FC1-EE93D1D957D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37355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61619-4B10-41E9-A2A3-5443BE138C3E}" type="datetime1">
              <a:rPr lang="it-IT" smtClean="0"/>
              <a:t>11/09/23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08408-439F-4247-824F-A533C4B431F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327482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40042-C0B2-407C-A971-6425B91408C7}" type="datetime1">
              <a:rPr lang="it-IT" smtClean="0"/>
              <a:t>11/09/23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494EE-AFF2-45DF-887E-097A443E52A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606881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A88F0-3548-4158-BB7D-7FA7FF048C35}" type="datetime1">
              <a:rPr lang="it-IT" smtClean="0"/>
              <a:t>11/09/23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44990-AD23-40FF-BCFE-D3B5CA362FD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976269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99FDF-6A31-4DAC-9084-B86FBE3E22BD}" type="datetime1">
              <a:rPr lang="it-IT" smtClean="0"/>
              <a:t>11/09/23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C9771-8AB7-4EE2-A7E8-2CFB5DA4C2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821667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A2F1B-776A-41B3-9999-48D41088DE3F}" type="datetime1">
              <a:rPr lang="it-IT" smtClean="0"/>
              <a:t>11/09/23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FD9A1-29DA-480B-A689-6DEEEBC7F9C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82071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B2E1D-DF8A-4762-864D-EDB244DA5EF4}" type="datetime1">
              <a:rPr lang="it-IT" smtClean="0"/>
              <a:t>11/09/23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50B96-BE30-4EC1-8529-3D7E1DE456F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509622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CE576-33E1-4FC2-A6F9-DF9FE792FFD3}" type="datetime1">
              <a:rPr lang="it-IT" smtClean="0"/>
              <a:t>11/09/23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CCB66-1B8B-4541-BBE5-BEFAABD782C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116819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0E84F-246B-46D0-8492-ED2D78CF6904}" type="datetime1">
              <a:rPr lang="it-IT" smtClean="0"/>
              <a:t>11/09/23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931FA-B6AE-45E9-A544-B764C8CB7B2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224960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1B0EA-023C-44E1-BA57-BA074C8439F4}" type="datetime1">
              <a:rPr lang="it-IT" smtClean="0"/>
              <a:t>11/09/23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63F36-9A2C-41D6-B4D0-61CD69151A2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44497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pertin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05BBF5B6-31C4-4BDC-A474-09BF69D00B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1801" y="2330164"/>
            <a:ext cx="7886700" cy="795080"/>
          </a:xfrm>
          <a:prstGeom prst="rect">
            <a:avLst/>
          </a:prstGeom>
        </p:spPr>
        <p:txBody>
          <a:bodyPr/>
          <a:lstStyle>
            <a:lvl1pPr>
              <a:defRPr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Titolo_Arial</a:t>
            </a:r>
            <a:r>
              <a:rPr lang="it-IT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Bold</a:t>
            </a:r>
            <a:r>
              <a:rPr lang="it-IT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50pt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475FD1B4-BD36-4041-A9C9-DAF49CEB83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1801" y="3247578"/>
            <a:ext cx="7886700" cy="795079"/>
          </a:xfrm>
          <a:prstGeom prst="rect">
            <a:avLst/>
          </a:prstGeom>
        </p:spPr>
        <p:txBody>
          <a:bodyPr/>
          <a:lstStyle>
            <a:lvl1pPr>
              <a:buNone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 err="1"/>
              <a:t>Sottotitolo_Arial</a:t>
            </a:r>
            <a:r>
              <a:rPr lang="it-IT" dirty="0"/>
              <a:t> 40pt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FDB9FF1D-DAE9-4957-B599-C6B8B209B8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92212" y="4433558"/>
            <a:ext cx="5246165" cy="376437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 err="1"/>
              <a:t>Relatore_Arial</a:t>
            </a:r>
            <a:r>
              <a:rPr lang="it-IT" dirty="0"/>
              <a:t> 20pt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1BDCF4A3-46D7-4603-8D04-616F017FCB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2213" y="4749265"/>
            <a:ext cx="5471634" cy="304988"/>
          </a:xfrm>
          <a:prstGeom prst="rect">
            <a:avLst/>
          </a:prstGeom>
        </p:spPr>
        <p:txBody>
          <a:bodyPr/>
          <a:lstStyle>
            <a:lvl1pPr>
              <a:buNone/>
              <a:defRPr sz="15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Ruolo </a:t>
            </a:r>
            <a:r>
              <a:rPr lang="it-IT" dirty="0" err="1"/>
              <a:t>relatore_Arial</a:t>
            </a:r>
            <a:r>
              <a:rPr lang="it-IT" dirty="0"/>
              <a:t> corsivo 15pt</a:t>
            </a:r>
          </a:p>
        </p:txBody>
      </p:sp>
    </p:spTree>
    <p:extLst>
      <p:ext uri="{BB962C8B-B14F-4D97-AF65-F5344CB8AC3E}">
        <p14:creationId xmlns:p14="http://schemas.microsoft.com/office/powerpoint/2010/main" val="2743597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FBF48-9B3F-4CE6-BA44-43488869DCCC}" type="datetime1">
              <a:rPr lang="it-IT" smtClean="0"/>
              <a:t>11/09/23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1B8F8-A5E5-4D10-8FC1-EE93D1D957D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3674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61619-4B10-41E9-A2A3-5443BE138C3E}" type="datetime1">
              <a:rPr lang="it-IT" smtClean="0"/>
              <a:t>11/09/23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08408-439F-4247-824F-A533C4B431F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55642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40042-C0B2-407C-A971-6425B91408C7}" type="datetime1">
              <a:rPr lang="it-IT" smtClean="0"/>
              <a:t>11/09/23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494EE-AFF2-45DF-887E-097A443E52A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24607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A88F0-3548-4158-BB7D-7FA7FF048C35}" type="datetime1">
              <a:rPr lang="it-IT" smtClean="0"/>
              <a:t>11/09/23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44990-AD23-40FF-BCFE-D3B5CA362FD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81847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99FDF-6A31-4DAC-9084-B86FBE3E22BD}" type="datetime1">
              <a:rPr lang="it-IT" smtClean="0"/>
              <a:t>11/09/23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C9771-8AB7-4EE2-A7E8-2CFB5DA4C2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18806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A2F1B-776A-41B3-9999-48D41088DE3F}" type="datetime1">
              <a:rPr lang="it-IT" smtClean="0"/>
              <a:t>11/09/23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FD9A1-29DA-480B-A689-6DEEEBC7F9C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02244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CE576-33E1-4FC2-A6F9-DF9FE792FFD3}" type="datetime1">
              <a:rPr lang="it-IT" smtClean="0"/>
              <a:t>11/09/23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CCB66-1B8B-4541-BBE5-BEFAABD782C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58074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stile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649E95A-7151-4B2F-A355-9F208C064E93}" type="datetime1">
              <a:rPr lang="it-IT" smtClean="0"/>
              <a:t>11/09/23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2583E45-D0FC-43F7-9567-DC888082AB1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stile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649E95A-7151-4B2F-A355-9F208C064E93}" type="datetime1">
              <a:rPr lang="it-IT" smtClean="0"/>
              <a:t>11/09/23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2583E45-D0FC-43F7-9567-DC888082AB1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7056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kairos.unifi.it/lezioni/Riservato/Scuola_di_Economia_e_Management/2023-2024/329/index.html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10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2267790-C836-4D78-9CBB-B922D272B3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39" t="4931" r="33543" b="90176"/>
          <a:stretch/>
        </p:blipFill>
        <p:spPr>
          <a:xfrm>
            <a:off x="206063" y="270930"/>
            <a:ext cx="8259844" cy="1097763"/>
          </a:xfrm>
          <a:prstGeom prst="rect">
            <a:avLst/>
          </a:prstGeom>
        </p:spPr>
      </p:pic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E6D15B95-48B6-20AB-E2DD-B6106C350DCA}"/>
              </a:ext>
            </a:extLst>
          </p:cNvPr>
          <p:cNvSpPr/>
          <p:nvPr/>
        </p:nvSpPr>
        <p:spPr>
          <a:xfrm>
            <a:off x="3515932" y="622095"/>
            <a:ext cx="4731220" cy="864000"/>
          </a:xfrm>
          <a:prstGeom prst="roundRect">
            <a:avLst/>
          </a:prstGeom>
          <a:solidFill>
            <a:srgbClr val="8A10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1EE923B-0853-D767-E38C-AA9D18AE0E7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3181" y="326179"/>
            <a:ext cx="6663457" cy="6870255"/>
          </a:xfrm>
          <a:prstGeom prst="rect">
            <a:avLst/>
          </a:prstGeom>
          <a:noFill/>
          <a:ln>
            <a:noFill/>
          </a:ln>
          <a:effectLst>
            <a:reflection blurRad="6350" endPos="38500" dist="50800" dir="5400000" sy="-100000" algn="bl" rotWithShape="0"/>
          </a:effectLst>
        </p:spPr>
      </p:pic>
      <p:sp>
        <p:nvSpPr>
          <p:cNvPr id="16" name="CasellaDiTesto 15"/>
          <p:cNvSpPr txBox="1"/>
          <p:nvPr/>
        </p:nvSpPr>
        <p:spPr>
          <a:xfrm>
            <a:off x="2046467" y="4615967"/>
            <a:ext cx="6618287" cy="12516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100"/>
              </a:spcBef>
              <a:spcAft>
                <a:spcPts val="100"/>
              </a:spcAft>
              <a:defRPr/>
            </a:pPr>
            <a:endParaRPr lang="en-GB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fontAlgn="auto" hangingPunct="1">
              <a:spcBef>
                <a:spcPts val="100"/>
              </a:spcBef>
              <a:spcAft>
                <a:spcPts val="100"/>
              </a:spcAft>
              <a:defRPr/>
            </a:pPr>
            <a:r>
              <a:rPr lang="en-GB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Induction days – September 11-12, 2023</a:t>
            </a:r>
          </a:p>
          <a:p>
            <a:pPr eaLnBrk="1" fontAlgn="auto" hangingPunct="1">
              <a:spcBef>
                <a:spcPts val="100"/>
              </a:spcBef>
              <a:spcAft>
                <a:spcPts val="100"/>
              </a:spcAft>
              <a:defRPr/>
            </a:pPr>
            <a:endParaRPr lang="en-GB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24" name="Rettangolo 4123">
            <a:extLst>
              <a:ext uri="{FF2B5EF4-FFF2-40B4-BE49-F238E27FC236}">
                <a16:creationId xmlns:a16="http://schemas.microsoft.com/office/drawing/2014/main" id="{7EDC29DA-8DC3-45A5-BF18-E8873FA9F82D}"/>
              </a:ext>
            </a:extLst>
          </p:cNvPr>
          <p:cNvSpPr/>
          <p:nvPr/>
        </p:nvSpPr>
        <p:spPr>
          <a:xfrm>
            <a:off x="6380252" y="296038"/>
            <a:ext cx="821932" cy="429089"/>
          </a:xfrm>
          <a:prstGeom prst="rect">
            <a:avLst/>
          </a:prstGeom>
          <a:solidFill>
            <a:srgbClr val="8A10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4" name="Rettangolo 93">
            <a:extLst>
              <a:ext uri="{FF2B5EF4-FFF2-40B4-BE49-F238E27FC236}">
                <a16:creationId xmlns:a16="http://schemas.microsoft.com/office/drawing/2014/main" id="{E1FEC390-2BF5-40CD-A7F2-EF3B634FC546}"/>
              </a:ext>
            </a:extLst>
          </p:cNvPr>
          <p:cNvSpPr/>
          <p:nvPr/>
        </p:nvSpPr>
        <p:spPr>
          <a:xfrm>
            <a:off x="8247152" y="339058"/>
            <a:ext cx="821932" cy="429089"/>
          </a:xfrm>
          <a:prstGeom prst="rect">
            <a:avLst/>
          </a:prstGeom>
          <a:solidFill>
            <a:srgbClr val="8A10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5" name="Rettangolo 94">
            <a:extLst>
              <a:ext uri="{FF2B5EF4-FFF2-40B4-BE49-F238E27FC236}">
                <a16:creationId xmlns:a16="http://schemas.microsoft.com/office/drawing/2014/main" id="{69377D50-3B9F-4FD0-A953-EC3AE58D855C}"/>
              </a:ext>
            </a:extLst>
          </p:cNvPr>
          <p:cNvSpPr/>
          <p:nvPr/>
        </p:nvSpPr>
        <p:spPr>
          <a:xfrm>
            <a:off x="8958566" y="952011"/>
            <a:ext cx="185434" cy="429089"/>
          </a:xfrm>
          <a:prstGeom prst="rect">
            <a:avLst/>
          </a:prstGeom>
          <a:solidFill>
            <a:srgbClr val="8A10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41125085-9F04-449E-A06E-50D5934D8BE8}"/>
              </a:ext>
            </a:extLst>
          </p:cNvPr>
          <p:cNvSpPr/>
          <p:nvPr/>
        </p:nvSpPr>
        <p:spPr>
          <a:xfrm>
            <a:off x="7202184" y="12700"/>
            <a:ext cx="1263722" cy="623248"/>
          </a:xfrm>
          <a:prstGeom prst="rect">
            <a:avLst/>
          </a:prstGeom>
          <a:solidFill>
            <a:srgbClr val="8A10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719138" y="2285959"/>
            <a:ext cx="7070079" cy="1937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Bachelor degree in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Sustainable Business for Societal Challenges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Arriving late to class | LearnEnglish">
            <a:extLst>
              <a:ext uri="{FF2B5EF4-FFF2-40B4-BE49-F238E27FC236}">
                <a16:creationId xmlns:a16="http://schemas.microsoft.com/office/drawing/2014/main" id="{B6C28B23-73C3-1668-851E-0896868E2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E41594E1-8ECB-EBB8-B172-39961F64093E}"/>
              </a:ext>
            </a:extLst>
          </p:cNvPr>
          <p:cNvSpPr/>
          <p:nvPr/>
        </p:nvSpPr>
        <p:spPr>
          <a:xfrm>
            <a:off x="289319" y="5358384"/>
            <a:ext cx="8565361" cy="12801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 are requested to: ATTEND ALL CLASSES</a:t>
            </a:r>
          </a:p>
        </p:txBody>
      </p:sp>
    </p:spTree>
    <p:extLst>
      <p:ext uri="{BB962C8B-B14F-4D97-AF65-F5344CB8AC3E}">
        <p14:creationId xmlns:p14="http://schemas.microsoft.com/office/powerpoint/2010/main" val="316438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hat is OGAP? | The Ongoing Assessment Project">
            <a:extLst>
              <a:ext uri="{FF2B5EF4-FFF2-40B4-BE49-F238E27FC236}">
                <a16:creationId xmlns:a16="http://schemas.microsoft.com/office/drawing/2014/main" id="{03950048-C71B-193E-31DB-4FE8D02B0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7A79D7A-D09E-A696-755A-104D8317866D}"/>
              </a:ext>
            </a:extLst>
          </p:cNvPr>
          <p:cNvSpPr txBox="1"/>
          <p:nvPr/>
        </p:nvSpPr>
        <p:spPr>
          <a:xfrm>
            <a:off x="1456841" y="511444"/>
            <a:ext cx="6602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ONGOING EVALUATION CYCLE</a:t>
            </a:r>
          </a:p>
        </p:txBody>
      </p:sp>
    </p:spTree>
    <p:extLst>
      <p:ext uri="{BB962C8B-B14F-4D97-AF65-F5344CB8AC3E}">
        <p14:creationId xmlns:p14="http://schemas.microsoft.com/office/powerpoint/2010/main" val="3707998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tudent Doing Her Homework · Free Stock Photo">
            <a:extLst>
              <a:ext uri="{FF2B5EF4-FFF2-40B4-BE49-F238E27FC236}">
                <a16:creationId xmlns:a16="http://schemas.microsoft.com/office/drawing/2014/main" id="{B9F12667-C8B4-836E-A97C-4B08873F0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5A823ED0-CA9C-668A-6133-84938AB1091F}"/>
              </a:ext>
            </a:extLst>
          </p:cNvPr>
          <p:cNvSpPr/>
          <p:nvPr/>
        </p:nvSpPr>
        <p:spPr>
          <a:xfrm>
            <a:off x="289319" y="5303520"/>
            <a:ext cx="8565361" cy="12801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 are requested to: DO YOUR HOMEWORK</a:t>
            </a:r>
          </a:p>
        </p:txBody>
      </p:sp>
    </p:spTree>
    <p:extLst>
      <p:ext uri="{BB962C8B-B14F-4D97-AF65-F5344CB8AC3E}">
        <p14:creationId xmlns:p14="http://schemas.microsoft.com/office/powerpoint/2010/main" val="3404050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Teamwork | Psychology Today">
            <a:extLst>
              <a:ext uri="{FF2B5EF4-FFF2-40B4-BE49-F238E27FC236}">
                <a16:creationId xmlns:a16="http://schemas.microsoft.com/office/drawing/2014/main" id="{0D73FC44-B022-F3D4-F9EA-8675E3C06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B6E4A9C4-F5FE-CF11-0431-FCAAF4A275D1}"/>
              </a:ext>
            </a:extLst>
          </p:cNvPr>
          <p:cNvSpPr/>
          <p:nvPr/>
        </p:nvSpPr>
        <p:spPr>
          <a:xfrm>
            <a:off x="164593" y="5303520"/>
            <a:ext cx="8708376" cy="12801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 are requested to: TAKE PART IN TEAM PROJECTS</a:t>
            </a:r>
          </a:p>
        </p:txBody>
      </p:sp>
    </p:spTree>
    <p:extLst>
      <p:ext uri="{BB962C8B-B14F-4D97-AF65-F5344CB8AC3E}">
        <p14:creationId xmlns:p14="http://schemas.microsoft.com/office/powerpoint/2010/main" val="2907951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same di Stato 2019: novità per il colloquio orale | AID Associazione  Italiana Dislessia">
            <a:extLst>
              <a:ext uri="{FF2B5EF4-FFF2-40B4-BE49-F238E27FC236}">
                <a16:creationId xmlns:a16="http://schemas.microsoft.com/office/drawing/2014/main" id="{B79E2864-0E02-8870-4F6B-E541A9FF8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CF6BA58E-035E-9034-63F7-7F08428EE297}"/>
              </a:ext>
            </a:extLst>
          </p:cNvPr>
          <p:cNvSpPr/>
          <p:nvPr/>
        </p:nvSpPr>
        <p:spPr>
          <a:xfrm>
            <a:off x="164593" y="5303520"/>
            <a:ext cx="8708376" cy="12801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 are requested to: TAKE PART IN INTERMIDIATE TESTS</a:t>
            </a:r>
          </a:p>
        </p:txBody>
      </p:sp>
    </p:spTree>
    <p:extLst>
      <p:ext uri="{BB962C8B-B14F-4D97-AF65-F5344CB8AC3E}">
        <p14:creationId xmlns:p14="http://schemas.microsoft.com/office/powerpoint/2010/main" val="3286943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ard Work Beats Talent? We Answer Here | Totempool">
            <a:extLst>
              <a:ext uri="{FF2B5EF4-FFF2-40B4-BE49-F238E27FC236}">
                <a16:creationId xmlns:a16="http://schemas.microsoft.com/office/drawing/2014/main" id="{BD28F9B6-DDE7-E387-40DF-DE337FF95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617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lexander Suvorov Quote: “Train hard, fight easy.”">
            <a:extLst>
              <a:ext uri="{FF2B5EF4-FFF2-40B4-BE49-F238E27FC236}">
                <a16:creationId xmlns:a16="http://schemas.microsoft.com/office/drawing/2014/main" id="{6F857D67-867B-B5AA-9E9D-CC5925550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830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n discesa a 110 km/h con lo skate di Zak Maytum- Corriere TV">
            <a:extLst>
              <a:ext uri="{FF2B5EF4-FFF2-40B4-BE49-F238E27FC236}">
                <a16:creationId xmlns:a16="http://schemas.microsoft.com/office/drawing/2014/main" id="{E892F8CA-EAAA-8BAD-262A-82B1918F1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720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508D930B-AA3A-7F3D-F8E4-16B093BE3A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8920732"/>
              </p:ext>
            </p:extLst>
          </p:nvPr>
        </p:nvGraphicFramePr>
        <p:xfrm>
          <a:off x="719138" y="1047548"/>
          <a:ext cx="7702549" cy="3535045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836369">
                  <a:extLst>
                    <a:ext uri="{9D8B030D-6E8A-4147-A177-3AD203B41FA5}">
                      <a16:colId xmlns:a16="http://schemas.microsoft.com/office/drawing/2014/main" val="3261302853"/>
                    </a:ext>
                  </a:extLst>
                </a:gridCol>
                <a:gridCol w="1173236">
                  <a:extLst>
                    <a:ext uri="{9D8B030D-6E8A-4147-A177-3AD203B41FA5}">
                      <a16:colId xmlns:a16="http://schemas.microsoft.com/office/drawing/2014/main" val="2760213341"/>
                    </a:ext>
                  </a:extLst>
                </a:gridCol>
                <a:gridCol w="1173236">
                  <a:extLst>
                    <a:ext uri="{9D8B030D-6E8A-4147-A177-3AD203B41FA5}">
                      <a16:colId xmlns:a16="http://schemas.microsoft.com/office/drawing/2014/main" val="3380537312"/>
                    </a:ext>
                  </a:extLst>
                </a:gridCol>
                <a:gridCol w="1173236">
                  <a:extLst>
                    <a:ext uri="{9D8B030D-6E8A-4147-A177-3AD203B41FA5}">
                      <a16:colId xmlns:a16="http://schemas.microsoft.com/office/drawing/2014/main" val="1010626882"/>
                    </a:ext>
                  </a:extLst>
                </a:gridCol>
                <a:gridCol w="1173236">
                  <a:extLst>
                    <a:ext uri="{9D8B030D-6E8A-4147-A177-3AD203B41FA5}">
                      <a16:colId xmlns:a16="http://schemas.microsoft.com/office/drawing/2014/main" val="741395205"/>
                    </a:ext>
                  </a:extLst>
                </a:gridCol>
                <a:gridCol w="1173236">
                  <a:extLst>
                    <a:ext uri="{9D8B030D-6E8A-4147-A177-3AD203B41FA5}">
                      <a16:colId xmlns:a16="http://schemas.microsoft.com/office/drawing/2014/main" val="2602829891"/>
                    </a:ext>
                  </a:extLst>
                </a:gridCol>
              </a:tblGrid>
              <a:tr h="698500">
                <a:tc>
                  <a:txBody>
                    <a:bodyPr/>
                    <a:lstStyle/>
                    <a:p>
                      <a:pPr algn="l" fontAlgn="ctr"/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Team work </a:t>
                      </a:r>
                      <a:endParaRPr lang="it-IT" sz="18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Home work</a:t>
                      </a:r>
                      <a:endParaRPr lang="it-IT" sz="18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Int</a:t>
                      </a:r>
                      <a:endParaRPr lang="it-IT" sz="18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b="1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Final</a:t>
                      </a:r>
                      <a:endParaRPr lang="it-IT" sz="18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b="1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Attend</a:t>
                      </a:r>
                      <a:endParaRPr lang="it-IT" sz="18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8958703"/>
                  </a:ext>
                </a:extLst>
              </a:tr>
              <a:tr h="698500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b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Accounting and reporting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Written</a:t>
                      </a:r>
                      <a:r>
                        <a:rPr lang="it-IT" sz="1600" b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(25%)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Up to 2 </a:t>
                      </a:r>
                      <a:r>
                        <a:rPr lang="it-IT" sz="1600" b="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additional</a:t>
                      </a:r>
                      <a:r>
                        <a:rPr lang="it-IT" sz="1600" b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point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702246"/>
                  </a:ext>
                </a:extLst>
              </a:tr>
              <a:tr h="698500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b="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Analytic</a:t>
                      </a:r>
                      <a:r>
                        <a:rPr lang="it-IT" sz="1600" b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tools for social </a:t>
                      </a:r>
                      <a:r>
                        <a:rPr lang="it-IT" sz="1600" b="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change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40%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Oral</a:t>
                      </a:r>
                      <a:r>
                        <a:rPr lang="it-IT" sz="1600" b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          (30%)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466353"/>
                  </a:ext>
                </a:extLst>
              </a:tr>
              <a:tr h="698500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b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Economy and society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10-25%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10-25%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Written</a:t>
                      </a:r>
                      <a:r>
                        <a:rPr lang="it-IT" sz="1600" b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(40-70%)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5-15%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58246"/>
                  </a:ext>
                </a:extLst>
              </a:tr>
              <a:tr h="698500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b="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Introduction</a:t>
                      </a:r>
                      <a:r>
                        <a:rPr lang="it-IT" sz="1600" b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to private </a:t>
                      </a:r>
                      <a:r>
                        <a:rPr lang="it-IT" sz="1600" b="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law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25%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Oral</a:t>
                      </a:r>
                      <a:r>
                        <a:rPr lang="it-IT" sz="1600" b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(5%)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0995"/>
                  </a:ext>
                </a:extLst>
              </a:tr>
            </a:tbl>
          </a:graphicData>
        </a:graphic>
      </p:graphicFrame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12FA4662-3B49-F161-EA58-3DB79708749F}"/>
              </a:ext>
            </a:extLst>
          </p:cNvPr>
          <p:cNvSpPr/>
          <p:nvPr/>
        </p:nvSpPr>
        <p:spPr>
          <a:xfrm>
            <a:off x="289319" y="5358384"/>
            <a:ext cx="8565361" cy="12801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Grade policy (first semester)</a:t>
            </a:r>
          </a:p>
        </p:txBody>
      </p:sp>
    </p:spTree>
    <p:extLst>
      <p:ext uri="{BB962C8B-B14F-4D97-AF65-F5344CB8AC3E}">
        <p14:creationId xmlns:p14="http://schemas.microsoft.com/office/powerpoint/2010/main" val="245372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508D930B-AA3A-7F3D-F8E4-16B093BE3A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2105913"/>
              </p:ext>
            </p:extLst>
          </p:nvPr>
        </p:nvGraphicFramePr>
        <p:xfrm>
          <a:off x="719138" y="1047548"/>
          <a:ext cx="7702549" cy="349250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836369">
                  <a:extLst>
                    <a:ext uri="{9D8B030D-6E8A-4147-A177-3AD203B41FA5}">
                      <a16:colId xmlns:a16="http://schemas.microsoft.com/office/drawing/2014/main" val="3261302853"/>
                    </a:ext>
                  </a:extLst>
                </a:gridCol>
                <a:gridCol w="1173236">
                  <a:extLst>
                    <a:ext uri="{9D8B030D-6E8A-4147-A177-3AD203B41FA5}">
                      <a16:colId xmlns:a16="http://schemas.microsoft.com/office/drawing/2014/main" val="2760213341"/>
                    </a:ext>
                  </a:extLst>
                </a:gridCol>
                <a:gridCol w="1173236">
                  <a:extLst>
                    <a:ext uri="{9D8B030D-6E8A-4147-A177-3AD203B41FA5}">
                      <a16:colId xmlns:a16="http://schemas.microsoft.com/office/drawing/2014/main" val="3380537312"/>
                    </a:ext>
                  </a:extLst>
                </a:gridCol>
                <a:gridCol w="1173236">
                  <a:extLst>
                    <a:ext uri="{9D8B030D-6E8A-4147-A177-3AD203B41FA5}">
                      <a16:colId xmlns:a16="http://schemas.microsoft.com/office/drawing/2014/main" val="1010626882"/>
                    </a:ext>
                  </a:extLst>
                </a:gridCol>
                <a:gridCol w="1173236">
                  <a:extLst>
                    <a:ext uri="{9D8B030D-6E8A-4147-A177-3AD203B41FA5}">
                      <a16:colId xmlns:a16="http://schemas.microsoft.com/office/drawing/2014/main" val="741395205"/>
                    </a:ext>
                  </a:extLst>
                </a:gridCol>
                <a:gridCol w="1173236">
                  <a:extLst>
                    <a:ext uri="{9D8B030D-6E8A-4147-A177-3AD203B41FA5}">
                      <a16:colId xmlns:a16="http://schemas.microsoft.com/office/drawing/2014/main" val="2602829891"/>
                    </a:ext>
                  </a:extLst>
                </a:gridCol>
              </a:tblGrid>
              <a:tr h="698500">
                <a:tc>
                  <a:txBody>
                    <a:bodyPr/>
                    <a:lstStyle/>
                    <a:p>
                      <a:pPr algn="l" fontAlgn="ctr"/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First</a:t>
                      </a:r>
                      <a:endParaRPr lang="it-IT" sz="18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Second</a:t>
                      </a:r>
                      <a:endParaRPr lang="it-IT" sz="18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Third</a:t>
                      </a:r>
                      <a:endParaRPr lang="it-IT" sz="18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Forth</a:t>
                      </a:r>
                      <a:endParaRPr lang="it-IT" sz="18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Fifth</a:t>
                      </a:r>
                      <a:endParaRPr lang="it-IT" sz="18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8958703"/>
                  </a:ext>
                </a:extLst>
              </a:tr>
              <a:tr h="698500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b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Accounting and reporting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09/10</a:t>
                      </a: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06/11</a:t>
                      </a: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8575" marR="2857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8575" marR="2857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8575" marR="2857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702246"/>
                  </a:ext>
                </a:extLst>
              </a:tr>
              <a:tr h="698500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b="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Analytic</a:t>
                      </a:r>
                      <a:r>
                        <a:rPr lang="it-IT" sz="1600" b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tools for social </a:t>
                      </a:r>
                      <a:r>
                        <a:rPr lang="it-IT" sz="1600" b="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change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11/10</a:t>
                      </a: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27/10</a:t>
                      </a: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15/11</a:t>
                      </a: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29/11</a:t>
                      </a: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06/12</a:t>
                      </a: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466353"/>
                  </a:ext>
                </a:extLst>
              </a:tr>
              <a:tr h="698500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b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Economy and society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it-IT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it-IT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16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8575" marR="2857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8575" marR="2857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it-IT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8575" marR="2857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58246"/>
                  </a:ext>
                </a:extLst>
              </a:tr>
              <a:tr h="698500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b="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Introduction</a:t>
                      </a:r>
                      <a:r>
                        <a:rPr lang="it-IT" sz="1600" b="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to private </a:t>
                      </a:r>
                      <a:r>
                        <a:rPr lang="it-IT" sz="1600" b="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law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02/10</a:t>
                      </a: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17/11</a:t>
                      </a: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4/12</a:t>
                      </a: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it-IT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it-IT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0995"/>
                  </a:ext>
                </a:extLst>
              </a:tr>
            </a:tbl>
          </a:graphicData>
        </a:graphic>
      </p:graphicFrame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12FA4662-3B49-F161-EA58-3DB79708749F}"/>
              </a:ext>
            </a:extLst>
          </p:cNvPr>
          <p:cNvSpPr/>
          <p:nvPr/>
        </p:nvSpPr>
        <p:spPr>
          <a:xfrm>
            <a:off x="289319" y="5358384"/>
            <a:ext cx="8565361" cy="12801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Intermediate schedule</a:t>
            </a:r>
          </a:p>
        </p:txBody>
      </p:sp>
    </p:spTree>
    <p:extLst>
      <p:ext uri="{BB962C8B-B14F-4D97-AF65-F5344CB8AC3E}">
        <p14:creationId xmlns:p14="http://schemas.microsoft.com/office/powerpoint/2010/main" val="1163964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Welcome Sign Pictures | Download Free Images on Unsplash">
            <a:extLst>
              <a:ext uri="{FF2B5EF4-FFF2-40B4-BE49-F238E27FC236}">
                <a16:creationId xmlns:a16="http://schemas.microsoft.com/office/drawing/2014/main" id="{751CF9EA-33D1-8FA1-E82B-8946E3FC3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13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ll-inclusive July holiday in Rimini in our 4-star hotel with swimming pool">
            <a:extLst>
              <a:ext uri="{FF2B5EF4-FFF2-40B4-BE49-F238E27FC236}">
                <a16:creationId xmlns:a16="http://schemas.microsoft.com/office/drawing/2014/main" id="{32E0BA4B-F1A8-79C3-18EC-1B246FE4E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590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ow I Landed Three Summer Internships | by Talia Scott | Student Voices">
            <a:extLst>
              <a:ext uri="{FF2B5EF4-FFF2-40B4-BE49-F238E27FC236}">
                <a16:creationId xmlns:a16="http://schemas.microsoft.com/office/drawing/2014/main" id="{F87A156F-ABEA-5A74-4043-66ABBABA2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815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410392-1687-A5F1-748C-896AA54BA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EC02707-148F-3957-6984-23881BC07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482" name="Picture 2" descr="Are You Ready 照片檔及更多準備照片- 準備, 標誌, 警覺- iStock">
            <a:extLst>
              <a:ext uri="{FF2B5EF4-FFF2-40B4-BE49-F238E27FC236}">
                <a16:creationId xmlns:a16="http://schemas.microsoft.com/office/drawing/2014/main" id="{FC4C9068-10D7-D0A4-D476-25080CCC9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1336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573F15-5200-317B-3DA5-773C86CA4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52F858-A30A-628C-DDF4-6BA3C49FD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 descr="I test TOLC - Informagiovani Roma">
            <a:extLst>
              <a:ext uri="{FF2B5EF4-FFF2-40B4-BE49-F238E27FC236}">
                <a16:creationId xmlns:a16="http://schemas.microsoft.com/office/drawing/2014/main" id="{DB8B97E3-E09F-4699-2EDF-C9D8552F0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09E27BC-3480-AA3C-243B-3777026FE722}"/>
              </a:ext>
            </a:extLst>
          </p:cNvPr>
          <p:cNvSpPr txBox="1"/>
          <p:nvPr/>
        </p:nvSpPr>
        <p:spPr>
          <a:xfrm>
            <a:off x="550189" y="5538082"/>
            <a:ext cx="84233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https://</a:t>
            </a:r>
            <a:r>
              <a:rPr lang="en-GB" sz="2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www.cisiaonline.it</a:t>
            </a:r>
            <a:r>
              <a:rPr lang="en-GB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/area-</a:t>
            </a:r>
            <a:r>
              <a:rPr lang="en-GB" sz="2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tematica</a:t>
            </a:r>
            <a:r>
              <a:rPr lang="en-GB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n-GB" sz="2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english-tolc-economia</a:t>
            </a:r>
            <a:r>
              <a:rPr lang="en-GB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/home-</a:t>
            </a:r>
            <a:r>
              <a:rPr lang="en-GB" sz="2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english</a:t>
            </a:r>
            <a:r>
              <a:rPr lang="en-GB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n-GB" sz="2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tolc</a:t>
            </a:r>
            <a:r>
              <a:rPr lang="en-GB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-e/</a:t>
            </a:r>
          </a:p>
        </p:txBody>
      </p:sp>
    </p:spTree>
    <p:extLst>
      <p:ext uri="{BB962C8B-B14F-4D97-AF65-F5344CB8AC3E}">
        <p14:creationId xmlns:p14="http://schemas.microsoft.com/office/powerpoint/2010/main" val="9537287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A00CB42A-374E-EA3D-5E22-FC16B5BD9A55}"/>
              </a:ext>
            </a:extLst>
          </p:cNvPr>
          <p:cNvSpPr txBox="1"/>
          <p:nvPr/>
        </p:nvSpPr>
        <p:spPr>
          <a:xfrm>
            <a:off x="719138" y="1419988"/>
            <a:ext cx="7556957" cy="4018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it-IT" sz="4400" b="1" i="0" dirty="0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 CAN’T TAKE EXAMS IF YOU DO NOT TAKE THE TEST BEFORE</a:t>
            </a:r>
            <a:endParaRPr lang="en-GB" sz="44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35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6325C9C-EE77-C167-E1C1-238C94003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0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70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 test TOLC - Informagiovani Roma">
            <a:extLst>
              <a:ext uri="{FF2B5EF4-FFF2-40B4-BE49-F238E27FC236}">
                <a16:creationId xmlns:a16="http://schemas.microsoft.com/office/drawing/2014/main" id="{DBE1AF45-2383-684A-EB62-2C959322C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E3ECDF26-A969-2F21-8D75-B5F65BEA82F6}"/>
              </a:ext>
            </a:extLst>
          </p:cNvPr>
          <p:cNvSpPr/>
          <p:nvPr/>
        </p:nvSpPr>
        <p:spPr>
          <a:xfrm>
            <a:off x="1102290" y="1197612"/>
            <a:ext cx="6939420" cy="4434214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E761D631-9625-4373-A94F-61BE76E092F9}"/>
              </a:ext>
            </a:extLst>
          </p:cNvPr>
          <p:cNvSpPr txBox="1"/>
          <p:nvPr/>
        </p:nvSpPr>
        <p:spPr>
          <a:xfrm>
            <a:off x="1434228" y="1843037"/>
            <a:ext cx="2686833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>
                <a:solidFill>
                  <a:schemeClr val="lt1"/>
                </a:solidFill>
                <a:latin typeface="+mn-lt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r>
              <a:rPr kumimoji="0" lang="it-IT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FAILED THE TEST</a:t>
            </a:r>
            <a:endParaRPr kumimoji="0" lang="it-IT" sz="200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D6671461-66CD-8DCB-CEB5-D19B31152A89}"/>
              </a:ext>
            </a:extLst>
          </p:cNvPr>
          <p:cNvCxnSpPr>
            <a:cxnSpLocks/>
            <a:stCxn id="28" idx="2"/>
            <a:endCxn id="32" idx="0"/>
          </p:cNvCxnSpPr>
          <p:nvPr/>
        </p:nvCxnSpPr>
        <p:spPr>
          <a:xfrm>
            <a:off x="2777645" y="2489368"/>
            <a:ext cx="348" cy="10088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71B8C1BA-9F2A-A767-A701-8CADD8A3ED7F}"/>
              </a:ext>
            </a:extLst>
          </p:cNvPr>
          <p:cNvSpPr txBox="1"/>
          <p:nvPr/>
        </p:nvSpPr>
        <p:spPr>
          <a:xfrm>
            <a:off x="1549832" y="3498236"/>
            <a:ext cx="2456321" cy="161430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>
                <a:solidFill>
                  <a:schemeClr val="lt1"/>
                </a:solidFill>
                <a:latin typeface="+mn-lt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OFA online suppletive </a:t>
            </a:r>
            <a:r>
              <a:rPr lang="it-IT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courses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</a:t>
            </a:r>
            <a:r>
              <a:rPr lang="it-IT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attend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it-IT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FIRST YEAR</a:t>
            </a:r>
          </a:p>
        </p:txBody>
      </p: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43FE8891-3C17-6C33-C884-83D3D8818E9E}"/>
              </a:ext>
            </a:extLst>
          </p:cNvPr>
          <p:cNvCxnSpPr>
            <a:cxnSpLocks/>
            <a:stCxn id="28" idx="3"/>
            <a:endCxn id="35" idx="1"/>
          </p:cNvCxnSpPr>
          <p:nvPr/>
        </p:nvCxnSpPr>
        <p:spPr>
          <a:xfrm flipV="1">
            <a:off x="4121061" y="2166202"/>
            <a:ext cx="2604375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8D250276-F9F8-F996-3EE5-5EED6ADC2406}"/>
              </a:ext>
            </a:extLst>
          </p:cNvPr>
          <p:cNvSpPr txBox="1"/>
          <p:nvPr/>
        </p:nvSpPr>
        <p:spPr>
          <a:xfrm>
            <a:off x="4339315" y="1502675"/>
            <a:ext cx="2046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 I register for final exams?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FECB8391-EB82-8220-13D4-DE0832CC8DCB}"/>
              </a:ext>
            </a:extLst>
          </p:cNvPr>
          <p:cNvSpPr txBox="1"/>
          <p:nvPr/>
        </p:nvSpPr>
        <p:spPr>
          <a:xfrm>
            <a:off x="6725436" y="1739917"/>
            <a:ext cx="761909" cy="85257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>
                <a:solidFill>
                  <a:schemeClr val="lt1"/>
                </a:solidFill>
                <a:latin typeface="+mn-lt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122082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nglish Proficiency Certificates for Chinese CSC Scholarships 2023 [With  Sample] - Fully Funded Scholarships 2023">
            <a:extLst>
              <a:ext uri="{FF2B5EF4-FFF2-40B4-BE49-F238E27FC236}">
                <a16:creationId xmlns:a16="http://schemas.microsoft.com/office/drawing/2014/main" id="{F0088E64-1152-0DC4-80A4-430FFE126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8B892EEC-EB4D-AD91-4D24-7660A9D127AE}"/>
              </a:ext>
            </a:extLst>
          </p:cNvPr>
          <p:cNvSpPr/>
          <p:nvPr/>
        </p:nvSpPr>
        <p:spPr>
          <a:xfrm>
            <a:off x="6633275" y="2464231"/>
            <a:ext cx="1596325" cy="3487118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297AFC7-D9FC-DBDD-F59A-CF27C7C97CDA}"/>
              </a:ext>
            </a:extLst>
          </p:cNvPr>
          <p:cNvSpPr txBox="1"/>
          <p:nvPr/>
        </p:nvSpPr>
        <p:spPr>
          <a:xfrm>
            <a:off x="6648773" y="2448732"/>
            <a:ext cx="1596325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8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B2</a:t>
            </a:r>
          </a:p>
        </p:txBody>
      </p:sp>
    </p:spTree>
    <p:extLst>
      <p:ext uri="{BB962C8B-B14F-4D97-AF65-F5344CB8AC3E}">
        <p14:creationId xmlns:p14="http://schemas.microsoft.com/office/powerpoint/2010/main" val="25557694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Where and How to Find Your Student ID Number - Get Smart Soon">
            <a:extLst>
              <a:ext uri="{FF2B5EF4-FFF2-40B4-BE49-F238E27FC236}">
                <a16:creationId xmlns:a16="http://schemas.microsoft.com/office/drawing/2014/main" id="{EE598373-B660-CC72-D6FF-3ED659BAA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450" y="0"/>
            <a:ext cx="5497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er 3">
            <a:extLst>
              <a:ext uri="{FF2B5EF4-FFF2-40B4-BE49-F238E27FC236}">
                <a16:creationId xmlns:a16="http://schemas.microsoft.com/office/drawing/2014/main" id="{5CE58BC6-06E4-F67D-A429-1AFB70BE3B2C}"/>
              </a:ext>
            </a:extLst>
          </p:cNvPr>
          <p:cNvSpPr/>
          <p:nvPr/>
        </p:nvSpPr>
        <p:spPr>
          <a:xfrm>
            <a:off x="355667" y="383583"/>
            <a:ext cx="8431077" cy="6090834"/>
          </a:xfrm>
          <a:prstGeom prst="mathMultiply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454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C7DF2B-215F-03B0-32A2-D0456FC3F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B03E2B-8E6D-F640-334E-04B9E72C7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314" name="Picture 2" descr="Apprentissage en ligne avec le LMS le plus populaire au monde - Moodle">
            <a:extLst>
              <a:ext uri="{FF2B5EF4-FFF2-40B4-BE49-F238E27FC236}">
                <a16:creationId xmlns:a16="http://schemas.microsoft.com/office/drawing/2014/main" id="{C7662800-3244-DE5A-FB23-06093E0E0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FF3FBFC-048C-0ED1-5862-5E282F1B5F56}"/>
              </a:ext>
            </a:extLst>
          </p:cNvPr>
          <p:cNvSpPr txBox="1"/>
          <p:nvPr/>
        </p:nvSpPr>
        <p:spPr>
          <a:xfrm>
            <a:off x="1472338" y="5257800"/>
            <a:ext cx="61993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https://e-</a:t>
            </a:r>
            <a:r>
              <a:rPr lang="en-GB" sz="36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l.unifi.it</a:t>
            </a:r>
            <a:r>
              <a:rPr lang="en-GB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88096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What Qualification Do You Need for a Career Business Administration?">
            <a:extLst>
              <a:ext uri="{FF2B5EF4-FFF2-40B4-BE49-F238E27FC236}">
                <a16:creationId xmlns:a16="http://schemas.microsoft.com/office/drawing/2014/main" id="{FC8448AC-4902-F87C-6715-16F20FD5A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5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0E8FAC-31E7-AEE8-817F-FAC928DF6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7CD0327-686A-9E28-0CDB-C0381FB9B3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Freccia destra 5">
            <a:extLst>
              <a:ext uri="{FF2B5EF4-FFF2-40B4-BE49-F238E27FC236}">
                <a16:creationId xmlns:a16="http://schemas.microsoft.com/office/drawing/2014/main" id="{AF24045E-9705-6164-5F47-A3FB711CD36C}"/>
              </a:ext>
            </a:extLst>
          </p:cNvPr>
          <p:cNvSpPr/>
          <p:nvPr/>
        </p:nvSpPr>
        <p:spPr>
          <a:xfrm rot="18634400">
            <a:off x="6650005" y="108489"/>
            <a:ext cx="1782305" cy="2092271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4104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3012B4-4AC8-B3E3-CEC1-DD74CBB60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E9D3B5-88C6-23C6-FAF7-3ED968D11A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71159F1-9DE2-880A-8613-0176E0A80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58314" cy="6858000"/>
          </a:xfrm>
          <a:prstGeom prst="rect">
            <a:avLst/>
          </a:prstGeom>
        </p:spPr>
      </p:pic>
      <p:sp>
        <p:nvSpPr>
          <p:cNvPr id="5" name="Freccia destra 4">
            <a:extLst>
              <a:ext uri="{FF2B5EF4-FFF2-40B4-BE49-F238E27FC236}">
                <a16:creationId xmlns:a16="http://schemas.microsoft.com/office/drawing/2014/main" id="{83A40C3C-FB72-9C1E-9FFE-0D86263D5200}"/>
              </a:ext>
            </a:extLst>
          </p:cNvPr>
          <p:cNvSpPr/>
          <p:nvPr/>
        </p:nvSpPr>
        <p:spPr>
          <a:xfrm rot="14285347">
            <a:off x="2186493" y="2902205"/>
            <a:ext cx="1782305" cy="2092271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94384B-6008-3EA2-AA0C-007C0ACC430C}"/>
              </a:ext>
            </a:extLst>
          </p:cNvPr>
          <p:cNvSpPr txBox="1"/>
          <p:nvPr/>
        </p:nvSpPr>
        <p:spPr>
          <a:xfrm>
            <a:off x="3762214" y="4759850"/>
            <a:ext cx="45797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it-IT" dirty="0"/>
            </a:br>
            <a:endParaRPr lang="en-GB" dirty="0"/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0CC0A29F-83CA-F665-A63C-C012E711ED3A}"/>
              </a:ext>
            </a:extLst>
          </p:cNvPr>
          <p:cNvSpPr/>
          <p:nvPr/>
        </p:nvSpPr>
        <p:spPr>
          <a:xfrm>
            <a:off x="2649291" y="5051903"/>
            <a:ext cx="5092466" cy="12801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B031705 (B247) - ACCOUNTING AND REPORTING FOR BUSINESS AND SUSTAINABILITY 2023-2024</a:t>
            </a:r>
            <a:endParaRPr lang="en-GB" sz="1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7725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6186730A-F534-D2F4-BAC8-3D8ADC6E73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138" y="714630"/>
            <a:ext cx="8057062" cy="5428739"/>
          </a:xfrm>
        </p:spPr>
      </p:pic>
    </p:spTree>
    <p:extLst>
      <p:ext uri="{BB962C8B-B14F-4D97-AF65-F5344CB8AC3E}">
        <p14:creationId xmlns:p14="http://schemas.microsoft.com/office/powerpoint/2010/main" val="24459472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mail Appli pour Homey | Homey">
            <a:extLst>
              <a:ext uri="{FF2B5EF4-FFF2-40B4-BE49-F238E27FC236}">
                <a16:creationId xmlns:a16="http://schemas.microsoft.com/office/drawing/2014/main" id="{9F26DF93-6884-1A09-DF44-7BA69B1B7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83" y="170481"/>
            <a:ext cx="8586061" cy="668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9065FE2-A262-BBB8-FA7D-DC552496F8DB}"/>
              </a:ext>
            </a:extLst>
          </p:cNvPr>
          <p:cNvSpPr txBox="1"/>
          <p:nvPr/>
        </p:nvSpPr>
        <p:spPr>
          <a:xfrm>
            <a:off x="1875295" y="2867186"/>
            <a:ext cx="5083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name.surname@unifi.it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7075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10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8F0AC199-0365-CC4E-9123-186C35DA4E31}"/>
              </a:ext>
            </a:extLst>
          </p:cNvPr>
          <p:cNvSpPr/>
          <p:nvPr/>
        </p:nvSpPr>
        <p:spPr bwMode="auto">
          <a:xfrm>
            <a:off x="0" y="2564904"/>
            <a:ext cx="9144000" cy="4293096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Verdana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560CFEF8-1BDC-5146-884B-DEC1F6755B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492F0CD6-2B16-3F46-9D3B-01C713D426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0" t="54435"/>
          <a:stretch/>
        </p:blipFill>
        <p:spPr>
          <a:xfrm>
            <a:off x="323528" y="3429000"/>
            <a:ext cx="2862279" cy="1282452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8C48680-E449-B84E-A78A-D14844400E33}"/>
              </a:ext>
            </a:extLst>
          </p:cNvPr>
          <p:cNvSpPr txBox="1"/>
          <p:nvPr/>
        </p:nvSpPr>
        <p:spPr>
          <a:xfrm>
            <a:off x="3491880" y="3429000"/>
            <a:ext cx="6012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Laura Bini </a:t>
            </a:r>
          </a:p>
        </p:txBody>
      </p:sp>
      <p:sp>
        <p:nvSpPr>
          <p:cNvPr id="19" name="AutoShape 4">
            <a:extLst>
              <a:ext uri="{FF2B5EF4-FFF2-40B4-BE49-F238E27FC236}">
                <a16:creationId xmlns:a16="http://schemas.microsoft.com/office/drawing/2014/main" id="{EC2F114C-A951-9247-A845-E3865A8C16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A4A5F37-05E4-1E48-A0E9-F83721E9D9EE}"/>
              </a:ext>
            </a:extLst>
          </p:cNvPr>
          <p:cNvSpPr txBox="1"/>
          <p:nvPr/>
        </p:nvSpPr>
        <p:spPr>
          <a:xfrm>
            <a:off x="3491880" y="3995835"/>
            <a:ext cx="433822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Via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delle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Pandette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9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50127 – Firenze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Building D6 room 3.44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l.bini@unifi.it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25EF43D0-4502-3A42-B563-34CBBFB8FED6}"/>
              </a:ext>
            </a:extLst>
          </p:cNvPr>
          <p:cNvCxnSpPr/>
          <p:nvPr/>
        </p:nvCxnSpPr>
        <p:spPr bwMode="auto">
          <a:xfrm>
            <a:off x="3185807" y="3019264"/>
            <a:ext cx="0" cy="3384376"/>
          </a:xfrm>
          <a:prstGeom prst="line">
            <a:avLst/>
          </a:prstGeom>
          <a:solidFill>
            <a:schemeClr val="accent1"/>
          </a:solidFill>
          <a:ln w="47625" cap="flat" cmpd="sng" algn="ctr">
            <a:solidFill>
              <a:srgbClr val="8A100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2" name="Immagine 11">
            <a:extLst>
              <a:ext uri="{FF2B5EF4-FFF2-40B4-BE49-F238E27FC236}">
                <a16:creationId xmlns:a16="http://schemas.microsoft.com/office/drawing/2014/main" id="{3CB85163-07C1-1A57-C839-CF89A6FA5C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39" t="4931" r="59275" b="90028"/>
          <a:stretch/>
        </p:blipFill>
        <p:spPr>
          <a:xfrm>
            <a:off x="159025" y="404920"/>
            <a:ext cx="5188226" cy="187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696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ign up here to keep in touch with us! - NVT Group">
            <a:extLst>
              <a:ext uri="{FF2B5EF4-FFF2-40B4-BE49-F238E27FC236}">
                <a16:creationId xmlns:a16="http://schemas.microsoft.com/office/drawing/2014/main" id="{6F0310E7-2D17-DBB8-0D61-5A5349EAC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A58ED4D-6215-6092-0F25-54D63F106489}"/>
              </a:ext>
            </a:extLst>
          </p:cNvPr>
          <p:cNvSpPr txBox="1"/>
          <p:nvPr/>
        </p:nvSpPr>
        <p:spPr>
          <a:xfrm>
            <a:off x="719138" y="1472337"/>
            <a:ext cx="5083444" cy="3325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STUDY PLAN information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ERASMUS calls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EUNIWELL initiatives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TRAINERSHIPS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SEMINARS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7682583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649ECD-5AE2-D384-2ED9-CE53285C2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ABD8AEA-3A32-E607-B164-68A434B3C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871009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B62C2C-00E2-9461-912B-75316E607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8EBC27-0AAB-165B-8D81-618778562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Unifi Include | Students | Università degli Studi di Firenze | UniFI">
            <a:extLst>
              <a:ext uri="{FF2B5EF4-FFF2-40B4-BE49-F238E27FC236}">
                <a16:creationId xmlns:a16="http://schemas.microsoft.com/office/drawing/2014/main" id="{942F89A7-7885-B134-1C27-77E540DD1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3E8F251-5CB6-CB27-30FA-90591451B072}"/>
              </a:ext>
            </a:extLst>
          </p:cNvPr>
          <p:cNvSpPr txBox="1"/>
          <p:nvPr/>
        </p:nvSpPr>
        <p:spPr>
          <a:xfrm>
            <a:off x="719138" y="5938083"/>
            <a:ext cx="8229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https://</a:t>
            </a:r>
            <a:r>
              <a:rPr lang="en-GB" sz="2400" b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www.unifi.it</a:t>
            </a:r>
            <a:r>
              <a:rPr lang="en-GB" sz="24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GB" sz="2400" b="1" dirty="0" err="1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changelang-eng.html</a:t>
            </a:r>
            <a:endParaRPr lang="en-GB" sz="2400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8645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Q&amp;a or Questions and Answers Sign or Icon Stock Vector - Illustration of  logo, assistance: 143020204">
            <a:extLst>
              <a:ext uri="{FF2B5EF4-FFF2-40B4-BE49-F238E27FC236}">
                <a16:creationId xmlns:a16="http://schemas.microsoft.com/office/drawing/2014/main" id="{9E3FDC1D-8E96-11EB-8824-12282C1E77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5" t="22825" r="13433" b="31074"/>
          <a:stretch/>
        </p:blipFill>
        <p:spPr bwMode="auto">
          <a:xfrm>
            <a:off x="309967" y="835138"/>
            <a:ext cx="8376834" cy="518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8338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15317B56-1B19-4BD5-D6A8-1CBD7507B3E0}"/>
              </a:ext>
            </a:extLst>
          </p:cNvPr>
          <p:cNvSpPr txBox="1"/>
          <p:nvPr/>
        </p:nvSpPr>
        <p:spPr>
          <a:xfrm>
            <a:off x="719138" y="918275"/>
            <a:ext cx="755695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b="1" i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</a:t>
            </a:r>
            <a:r>
              <a:rPr lang="it-IT" b="1" i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cannot</a:t>
            </a:r>
            <a:r>
              <a:rPr lang="it-IT" b="1" i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partecipate in </a:t>
            </a:r>
            <a:r>
              <a:rPr lang="it-IT" b="1" i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presence</a:t>
            </a:r>
            <a:r>
              <a:rPr lang="it-IT" b="1" i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b="1" i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because</a:t>
            </a:r>
            <a:r>
              <a:rPr lang="it-IT" b="1" i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it-IT" b="1" i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my</a:t>
            </a:r>
            <a:r>
              <a:rPr lang="it-IT" b="1" i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work (</a:t>
            </a:r>
            <a:r>
              <a:rPr lang="it-IT" b="1" i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</a:t>
            </a:r>
            <a:r>
              <a:rPr lang="it-IT" b="1" i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b="1" i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least</a:t>
            </a:r>
            <a:r>
              <a:rPr lang="it-IT" b="1" i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</a:t>
            </a:r>
            <a:r>
              <a:rPr lang="it-IT" b="1" i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now</a:t>
            </a:r>
            <a:r>
              <a:rPr lang="it-IT" b="1" i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</a:t>
            </a:r>
            <a:r>
              <a:rPr lang="it-IT" b="1" i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</a:t>
            </a:r>
            <a:r>
              <a:rPr lang="it-IT" b="1" i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b="1" i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lang="it-IT" b="1" i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</a:t>
            </a:r>
            <a:r>
              <a:rPr lang="it-IT" b="1" i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quality</a:t>
            </a:r>
            <a:r>
              <a:rPr lang="it-IT" b="1" i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the </a:t>
            </a:r>
            <a:r>
              <a:rPr lang="it-IT" b="1" i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course</a:t>
            </a:r>
            <a:r>
              <a:rPr lang="it-IT" b="1" i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people </a:t>
            </a:r>
            <a:r>
              <a:rPr lang="it-IT" b="1" i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who</a:t>
            </a:r>
            <a:r>
              <a:rPr lang="it-IT" b="1" i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b="1" i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cannot</a:t>
            </a:r>
            <a:r>
              <a:rPr lang="it-IT" b="1" i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b="1" i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attend</a:t>
            </a:r>
            <a:r>
              <a:rPr lang="it-IT" b="1" i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classes in </a:t>
            </a:r>
            <a:r>
              <a:rPr lang="it-IT" b="1" i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person</a:t>
            </a:r>
            <a:r>
              <a:rPr lang="it-IT" b="1" i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</a:t>
            </a:r>
            <a:r>
              <a:rPr lang="it-IT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I'm</a:t>
            </a:r>
            <a:r>
              <a:rPr lang="it-IT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working I </a:t>
            </a:r>
            <a:r>
              <a:rPr lang="it-IT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should</a:t>
            </a:r>
            <a:r>
              <a:rPr lang="it-IT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go for the </a:t>
            </a:r>
            <a:r>
              <a:rPr lang="it-IT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courses</a:t>
            </a:r>
            <a:r>
              <a:rPr lang="it-IT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every</a:t>
            </a:r>
            <a:r>
              <a:rPr lang="it-IT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day or i can study </a:t>
            </a:r>
            <a:r>
              <a:rPr lang="it-IT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</a:t>
            </a:r>
            <a:r>
              <a:rPr lang="it-IT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from home ?</a:t>
            </a:r>
            <a:endParaRPr lang="en-GB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789B10F-68D0-8334-A3BB-335A9F95DF06}"/>
              </a:ext>
            </a:extLst>
          </p:cNvPr>
          <p:cNvSpPr txBox="1"/>
          <p:nvPr/>
        </p:nvSpPr>
        <p:spPr>
          <a:xfrm>
            <a:off x="1084881" y="2626379"/>
            <a:ext cx="7556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Course attendance is strongly recommended for this course. You must contact professors to ask them how to manage this issue</a:t>
            </a:r>
            <a:endParaRPr lang="en-GB" b="1" dirty="0">
              <a:solidFill>
                <a:srgbClr val="0432FF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4D842B9-621A-5287-DAA2-1B93E59821B7}"/>
              </a:ext>
            </a:extLst>
          </p:cNvPr>
          <p:cNvSpPr txBox="1"/>
          <p:nvPr/>
        </p:nvSpPr>
        <p:spPr>
          <a:xfrm>
            <a:off x="719138" y="3955923"/>
            <a:ext cx="75569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b="1" i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will</a:t>
            </a:r>
            <a:r>
              <a:rPr lang="it-IT" b="1" i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classes be </a:t>
            </a:r>
            <a:r>
              <a:rPr lang="it-IT" b="1" i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</a:t>
            </a:r>
            <a:r>
              <a:rPr lang="it-IT" b="1" i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</a:t>
            </a:r>
            <a:r>
              <a:rPr lang="it-IT" b="1" i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same</a:t>
            </a:r>
            <a:r>
              <a:rPr lang="it-IT" b="1" i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time </a:t>
            </a:r>
            <a:r>
              <a:rPr lang="it-IT" b="1" i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every</a:t>
            </a:r>
            <a:r>
              <a:rPr lang="it-IT" b="1" i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week or </a:t>
            </a:r>
            <a:r>
              <a:rPr lang="it-IT" b="1" i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might</a:t>
            </a:r>
            <a:r>
              <a:rPr lang="it-IT" b="1" i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b="1" i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they</a:t>
            </a:r>
            <a:r>
              <a:rPr lang="it-IT" b="1" i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b="1" i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change</a:t>
            </a:r>
            <a:r>
              <a:rPr lang="it-IT" b="1" i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week by week?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12BE2A8-2AF7-15AD-AE83-D2EFB1D492C2}"/>
              </a:ext>
            </a:extLst>
          </p:cNvPr>
          <p:cNvSpPr txBox="1"/>
          <p:nvPr/>
        </p:nvSpPr>
        <p:spPr>
          <a:xfrm>
            <a:off x="991891" y="4749623"/>
            <a:ext cx="7556957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course schedule is defined in advance </a:t>
            </a:r>
          </a:p>
          <a:p>
            <a:pPr>
              <a:spcAft>
                <a:spcPts val="1200"/>
              </a:spcAft>
            </a:pPr>
            <a:r>
              <a:rPr lang="en-GB" b="1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https://kairos.unifi.it/lezioni/Riservato/Scuola_di_Economia_e_Management/2023-2024/329/index.html</a:t>
            </a:r>
            <a:endParaRPr lang="en-GB" b="1" dirty="0">
              <a:solidFill>
                <a:srgbClr val="0432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Aft>
                <a:spcPts val="1200"/>
              </a:spcAft>
            </a:pPr>
            <a:r>
              <a:rPr lang="en-GB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Teachers will inform about any necessary c</a:t>
            </a:r>
            <a:r>
              <a:rPr lang="en-GB" b="1" dirty="0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hange</a:t>
            </a:r>
          </a:p>
        </p:txBody>
      </p:sp>
    </p:spTree>
    <p:extLst>
      <p:ext uri="{BB962C8B-B14F-4D97-AF65-F5344CB8AC3E}">
        <p14:creationId xmlns:p14="http://schemas.microsoft.com/office/powerpoint/2010/main" val="343424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oosting tech innovation across the province - Alberta Innovates">
            <a:extLst>
              <a:ext uri="{FF2B5EF4-FFF2-40B4-BE49-F238E27FC236}">
                <a16:creationId xmlns:a16="http://schemas.microsoft.com/office/drawing/2014/main" id="{7ABAA50A-36E2-0D1D-7A52-8173566A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9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7752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EBBD633-BB0D-1FD3-B45F-B82C5CDE5225}"/>
              </a:ext>
            </a:extLst>
          </p:cNvPr>
          <p:cNvSpPr txBox="1"/>
          <p:nvPr/>
        </p:nvSpPr>
        <p:spPr>
          <a:xfrm>
            <a:off x="719138" y="918275"/>
            <a:ext cx="755695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</a:t>
            </a:r>
            <a:r>
              <a:rPr lang="it-IT" b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possibile partecipare alle lezioni se ancora non è stata compilata la domanda di immatricolazione? Se si, è necessario comprare i libri per studiare o sono sufficienti gli appunti e le schede caricate online? (</a:t>
            </a:r>
            <a:r>
              <a:rPr lang="it-IT" b="1" i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 I </a:t>
            </a:r>
            <a:r>
              <a:rPr lang="it-IT" b="1" i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attend</a:t>
            </a:r>
            <a:r>
              <a:rPr lang="it-IT" b="1" i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</a:t>
            </a:r>
            <a:r>
              <a:rPr lang="it-IT" b="1" i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courses</a:t>
            </a:r>
            <a:r>
              <a:rPr lang="it-IT" b="1" i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b="1" i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even</a:t>
            </a:r>
            <a:r>
              <a:rPr lang="it-IT" b="1" i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b="1" i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</a:t>
            </a:r>
            <a:r>
              <a:rPr lang="it-IT" b="1" i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 </a:t>
            </a:r>
            <a:r>
              <a:rPr lang="it-IT" b="1" i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</a:t>
            </a:r>
            <a:r>
              <a:rPr lang="it-IT" b="1" i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b="1" i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</a:t>
            </a:r>
            <a:r>
              <a:rPr lang="it-IT" b="1" i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b="1" i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enroled</a:t>
            </a:r>
            <a:r>
              <a:rPr lang="it-IT" b="1" i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r>
              <a:rPr lang="it-IT" b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45878F8-0FF5-81F0-8F84-FDB2F79D048D}"/>
              </a:ext>
            </a:extLst>
          </p:cNvPr>
          <p:cNvSpPr txBox="1"/>
          <p:nvPr/>
        </p:nvSpPr>
        <p:spPr>
          <a:xfrm>
            <a:off x="991891" y="2672868"/>
            <a:ext cx="75569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 need a student ID to be allowed to attend courses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696E677-B411-368F-1CBF-6223440EA1B7}"/>
              </a:ext>
            </a:extLst>
          </p:cNvPr>
          <p:cNvSpPr txBox="1"/>
          <p:nvPr/>
        </p:nvSpPr>
        <p:spPr>
          <a:xfrm>
            <a:off x="793521" y="3791964"/>
            <a:ext cx="7556957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b="1" i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lang="it-IT" b="1" i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b="1" i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</a:t>
            </a:r>
            <a:r>
              <a:rPr lang="it-IT" b="1" i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 online </a:t>
            </a:r>
            <a:r>
              <a:rPr lang="it-IT" b="1" i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platform</a:t>
            </a:r>
            <a:r>
              <a:rPr lang="it-IT" b="1" i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access </a:t>
            </a:r>
            <a:r>
              <a:rPr lang="it-IT" b="1" i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attended</a:t>
            </a:r>
            <a:r>
              <a:rPr lang="it-IT" b="1" i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b="1" i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lecture</a:t>
            </a:r>
            <a:r>
              <a:rPr lang="it-IT" b="1" i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b="1" i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videos</a:t>
            </a:r>
            <a:r>
              <a:rPr lang="it-IT" b="1" i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sides and </a:t>
            </a:r>
            <a:r>
              <a:rPr lang="it-IT" b="1" i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other</a:t>
            </a:r>
            <a:r>
              <a:rPr lang="it-IT" b="1" i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b="1" i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resources</a:t>
            </a:r>
            <a:r>
              <a:rPr lang="it-IT" b="1" i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r>
              <a:rPr lang="it-IT" b="1" i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</a:t>
            </a:r>
            <a:r>
              <a:rPr lang="it-IT" b="1" i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so </a:t>
            </a:r>
            <a:r>
              <a:rPr lang="it-IT" b="1" i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</a:t>
            </a:r>
            <a:r>
              <a:rPr lang="it-IT" b="1" i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 </a:t>
            </a:r>
            <a:r>
              <a:rPr lang="it-IT" b="1" i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</a:t>
            </a:r>
            <a:r>
              <a:rPr lang="it-IT" b="1" i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access </a:t>
            </a:r>
            <a:r>
              <a:rPr lang="it-IT" b="1" i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them</a:t>
            </a:r>
            <a:endParaRPr lang="it-IT" b="1" dirty="0">
              <a:solidFill>
                <a:srgbClr val="20212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spcAft>
                <a:spcPts val="1200"/>
              </a:spcAft>
            </a:pPr>
            <a:r>
              <a:rPr lang="en-GB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https://e-</a:t>
            </a:r>
            <a:r>
              <a:rPr lang="en-GB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l.unifi.it</a:t>
            </a:r>
            <a:r>
              <a:rPr lang="en-GB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</a:p>
          <a:p>
            <a:pPr lvl="1">
              <a:spcAft>
                <a:spcPts val="1200"/>
              </a:spcAft>
            </a:pPr>
            <a:r>
              <a:rPr lang="it-IT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Login (</a:t>
            </a:r>
            <a:r>
              <a:rPr lang="it-IT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student</a:t>
            </a:r>
            <a:r>
              <a:rPr lang="it-IT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ID and Password) </a:t>
            </a:r>
            <a:r>
              <a:rPr lang="it-IT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required</a:t>
            </a:r>
            <a:endParaRPr lang="it-IT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88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116D018-BBFA-F44B-ABE4-F943F613AAA8}"/>
              </a:ext>
            </a:extLst>
          </p:cNvPr>
          <p:cNvSpPr txBox="1"/>
          <p:nvPr/>
        </p:nvSpPr>
        <p:spPr>
          <a:xfrm>
            <a:off x="719138" y="453325"/>
            <a:ext cx="7556957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When</a:t>
            </a:r>
            <a:r>
              <a:rPr lang="it-IT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does</a:t>
            </a:r>
            <a:r>
              <a:rPr lang="it-IT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</a:t>
            </a:r>
            <a:r>
              <a:rPr lang="it-IT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application</a:t>
            </a:r>
            <a:r>
              <a:rPr lang="it-IT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r>
              <a:rPr lang="it-IT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start for international </a:t>
            </a:r>
            <a:r>
              <a:rPr lang="it-IT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student</a:t>
            </a:r>
            <a:r>
              <a:rPr lang="it-IT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September</a:t>
            </a:r>
            <a:r>
              <a:rPr lang="it-IT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2024 </a:t>
            </a:r>
            <a:r>
              <a:rPr lang="it-IT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intake</a:t>
            </a:r>
            <a:r>
              <a:rPr lang="it-IT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it-IT" b="1" i="1" dirty="0">
              <a:solidFill>
                <a:srgbClr val="20212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spcAft>
                <a:spcPts val="1200"/>
              </a:spcAft>
            </a:pPr>
            <a:r>
              <a:rPr lang="en-GB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Enrolment deadline: November 8</a:t>
            </a:r>
          </a:p>
          <a:p>
            <a:pPr lvl="1">
              <a:spcAft>
                <a:spcPts val="1200"/>
              </a:spcAft>
            </a:pPr>
            <a:r>
              <a:rPr lang="en-GB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Erasmus exchange program: usually on January</a:t>
            </a:r>
            <a:endParaRPr lang="it-IT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0FBDC93-D00E-2D70-AA06-D0AF08EDFC56}"/>
              </a:ext>
            </a:extLst>
          </p:cNvPr>
          <p:cNvSpPr txBox="1"/>
          <p:nvPr/>
        </p:nvSpPr>
        <p:spPr>
          <a:xfrm>
            <a:off x="734636" y="2426970"/>
            <a:ext cx="7556957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Stationery</a:t>
            </a:r>
            <a:r>
              <a:rPr lang="it-IT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required</a:t>
            </a:r>
            <a:r>
              <a:rPr lang="it-IT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the </a:t>
            </a:r>
            <a:r>
              <a:rPr lang="it-IT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course</a:t>
            </a:r>
            <a:r>
              <a:rPr lang="it-IT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it-IT" b="1" i="1" dirty="0">
              <a:solidFill>
                <a:srgbClr val="20212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spcAft>
                <a:spcPts val="1200"/>
              </a:spcAft>
            </a:pPr>
            <a:r>
              <a:rPr lang="en-GB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Laptop and calculators may be useful</a:t>
            </a:r>
            <a:endParaRPr lang="it-IT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B1C030B-0B0B-13D1-C588-E867ECC10136}"/>
              </a:ext>
            </a:extLst>
          </p:cNvPr>
          <p:cNvSpPr txBox="1"/>
          <p:nvPr/>
        </p:nvSpPr>
        <p:spPr>
          <a:xfrm>
            <a:off x="719137" y="3774095"/>
            <a:ext cx="7556957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I'm</a:t>
            </a:r>
            <a:r>
              <a:rPr lang="it-IT" b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b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interested</a:t>
            </a:r>
            <a:r>
              <a:rPr lang="it-IT" b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it-IT" b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obtaining</a:t>
            </a:r>
            <a:r>
              <a:rPr lang="it-IT" b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b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additional</a:t>
            </a:r>
            <a:r>
              <a:rPr lang="it-IT" b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information </a:t>
            </a:r>
            <a:r>
              <a:rPr lang="it-IT" b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regarding</a:t>
            </a:r>
            <a:r>
              <a:rPr lang="it-IT" b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CLA English test for </a:t>
            </a:r>
            <a:r>
              <a:rPr lang="it-IT" b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prospective</a:t>
            </a:r>
            <a:r>
              <a:rPr lang="it-IT" b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b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students</a:t>
            </a:r>
            <a:r>
              <a:rPr lang="it-IT" b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the </a:t>
            </a:r>
            <a:r>
              <a:rPr lang="it-IT" b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Economics</a:t>
            </a:r>
            <a:r>
              <a:rPr lang="it-IT" b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it-IT" b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Sustainable</a:t>
            </a:r>
            <a:r>
              <a:rPr lang="it-IT" b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Business for </a:t>
            </a:r>
            <a:r>
              <a:rPr lang="it-IT" b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Societal</a:t>
            </a:r>
            <a:r>
              <a:rPr lang="it-IT" b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Challenges </a:t>
            </a:r>
            <a:r>
              <a:rPr lang="it-IT" b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</a:t>
            </a:r>
            <a:r>
              <a:rPr lang="it-IT" b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it-IT" b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lang="it-IT" b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b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</a:t>
            </a:r>
            <a:r>
              <a:rPr lang="it-IT" b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b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acceptable</a:t>
            </a:r>
            <a:r>
              <a:rPr lang="it-IT" b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b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</a:t>
            </a:r>
            <a:r>
              <a:rPr lang="it-IT" b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 alternative to the English Proficiency test, </a:t>
            </a:r>
            <a:r>
              <a:rPr lang="it-IT" b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such</a:t>
            </a:r>
            <a:r>
              <a:rPr lang="it-IT" b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b="1" dirty="0" err="1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</a:t>
            </a:r>
            <a:r>
              <a:rPr lang="it-IT" b="1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IELTS?</a:t>
            </a:r>
            <a:endParaRPr lang="en-GB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spcAft>
                <a:spcPts val="1200"/>
              </a:spcAft>
            </a:pPr>
            <a:r>
              <a:rPr lang="it-IT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Only</a:t>
            </a:r>
            <a:r>
              <a:rPr lang="it-IT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EU </a:t>
            </a:r>
            <a:r>
              <a:rPr lang="it-IT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citizen</a:t>
            </a:r>
            <a:r>
              <a:rPr lang="it-IT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 </a:t>
            </a:r>
            <a:r>
              <a:rPr lang="it-IT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</a:t>
            </a:r>
            <a:r>
              <a:rPr lang="it-IT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must be take in </a:t>
            </a:r>
            <a:r>
              <a:rPr lang="it-IT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presence</a:t>
            </a:r>
            <a:r>
              <a:rPr lang="it-IT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only</a:t>
            </a:r>
            <a:endParaRPr lang="it-IT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53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The Art of Asking Questions">
            <a:extLst>
              <a:ext uri="{FF2B5EF4-FFF2-40B4-BE49-F238E27FC236}">
                <a16:creationId xmlns:a16="http://schemas.microsoft.com/office/drawing/2014/main" id="{2666A053-3835-CC37-347F-0A46C3802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7650"/>
            <a:ext cx="9144000" cy="534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021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reen Business Forum: Embrace Sustainability – EuCham">
            <a:extLst>
              <a:ext uri="{FF2B5EF4-FFF2-40B4-BE49-F238E27FC236}">
                <a16:creationId xmlns:a16="http://schemas.microsoft.com/office/drawing/2014/main" id="{D6EA595C-C940-C65D-51EE-E5F81A979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36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L&amp;amp;#39;importanza di fare pratica e sperimentare - MetaDidattica - imparare æ  insegnare">
            <a:extLst>
              <a:ext uri="{FF2B5EF4-FFF2-40B4-BE49-F238E27FC236}">
                <a16:creationId xmlns:a16="http://schemas.microsoft.com/office/drawing/2014/main" id="{0B69C713-623C-34E1-F85E-509E9AF4A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1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ules of Engagement (TV series) - Wikipedia">
            <a:extLst>
              <a:ext uri="{FF2B5EF4-FFF2-40B4-BE49-F238E27FC236}">
                <a16:creationId xmlns:a16="http://schemas.microsoft.com/office/drawing/2014/main" id="{1F4D0A02-A4CD-D195-BED2-F5B5307A5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644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Sveglia. sveglia che suona forte al mattino per svegliarsi dal letto. |  Vettore Premium">
            <a:extLst>
              <a:ext uri="{FF2B5EF4-FFF2-40B4-BE49-F238E27FC236}">
                <a16:creationId xmlns:a16="http://schemas.microsoft.com/office/drawing/2014/main" id="{DF1572E5-95FF-944A-8D9A-2A729C475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828032" cy="482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68,728 September 13 Images, Stock Photos &amp; Vectors | Shutterstock">
            <a:extLst>
              <a:ext uri="{FF2B5EF4-FFF2-40B4-BE49-F238E27FC236}">
                <a16:creationId xmlns:a16="http://schemas.microsoft.com/office/drawing/2014/main" id="{4E66059E-C859-D407-E805-58D024D20C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9" r="13881" b="8664"/>
          <a:stretch/>
        </p:blipFill>
        <p:spPr bwMode="auto">
          <a:xfrm>
            <a:off x="4352544" y="635232"/>
            <a:ext cx="4377409" cy="558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7DD1B571-5437-42B7-3B54-4870B5F4973D}"/>
              </a:ext>
            </a:extLst>
          </p:cNvPr>
          <p:cNvSpPr/>
          <p:nvPr/>
        </p:nvSpPr>
        <p:spPr>
          <a:xfrm>
            <a:off x="414047" y="5413248"/>
            <a:ext cx="8565361" cy="12801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 are requested to: START FROM THE BEGINNING</a:t>
            </a:r>
          </a:p>
        </p:txBody>
      </p:sp>
    </p:spTree>
    <p:extLst>
      <p:ext uri="{BB962C8B-B14F-4D97-AF65-F5344CB8AC3E}">
        <p14:creationId xmlns:p14="http://schemas.microsoft.com/office/powerpoint/2010/main" val="892235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6BD796-08B0-6BC5-9766-30B1C30EF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4291C76-6653-74E8-04BB-66E10D8EF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Warning Sign Blank Warning Sign Vector Illustration Stock Illustration -  Download Image Now - iStock">
            <a:extLst>
              <a:ext uri="{FF2B5EF4-FFF2-40B4-BE49-F238E27FC236}">
                <a16:creationId xmlns:a16="http://schemas.microsoft.com/office/drawing/2014/main" id="{16C71192-BAE3-2484-D207-CCDB76FCA6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t="7171" r="7458" b="6158"/>
          <a:stretch/>
        </p:blipFill>
        <p:spPr bwMode="auto">
          <a:xfrm>
            <a:off x="232476" y="74376"/>
            <a:ext cx="8756541" cy="67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D2DA1A9-36B8-BC38-BEBA-A4421C82B717}"/>
              </a:ext>
            </a:extLst>
          </p:cNvPr>
          <p:cNvSpPr txBox="1"/>
          <p:nvPr/>
        </p:nvSpPr>
        <p:spPr>
          <a:xfrm>
            <a:off x="1193369" y="2640497"/>
            <a:ext cx="709822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 won’t receive your ID card until you complete your enrolment procedure (VISA is required)</a:t>
            </a:r>
          </a:p>
          <a:p>
            <a:pPr marL="285750" indent="-28575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Remote attendance is not provided</a:t>
            </a:r>
          </a:p>
          <a:p>
            <a:pPr marL="285750" indent="-28575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Contact professors when you start attending classes </a:t>
            </a:r>
          </a:p>
        </p:txBody>
      </p:sp>
    </p:spTree>
    <p:extLst>
      <p:ext uri="{BB962C8B-B14F-4D97-AF65-F5344CB8AC3E}">
        <p14:creationId xmlns:p14="http://schemas.microsoft.com/office/powerpoint/2010/main" val="41012921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7504</TotalTime>
  <Words>845</Words>
  <Application>Microsoft Macintosh PowerPoint</Application>
  <PresentationFormat>Presentazione su schermo (4:3)</PresentationFormat>
  <Paragraphs>155</Paragraphs>
  <Slides>42</Slides>
  <Notes>31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42</vt:i4>
      </vt:variant>
    </vt:vector>
  </HeadingPairs>
  <TitlesOfParts>
    <vt:vector size="48" baseType="lpstr">
      <vt:lpstr>Arial</vt:lpstr>
      <vt:lpstr>Calibri</vt:lpstr>
      <vt:lpstr>Roboto</vt:lpstr>
      <vt:lpstr>Verdana</vt:lpstr>
      <vt:lpstr>Tema di Office</vt:lpstr>
      <vt:lpstr>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susanna</dc:creator>
  <cp:lastModifiedBy>Microsoft Office User</cp:lastModifiedBy>
  <cp:revision>456</cp:revision>
  <dcterms:created xsi:type="dcterms:W3CDTF">2012-12-06T09:21:12Z</dcterms:created>
  <dcterms:modified xsi:type="dcterms:W3CDTF">2023-09-11T13:57:02Z</dcterms:modified>
</cp:coreProperties>
</file>